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9" r:id="rId4"/>
    <p:sldId id="261" r:id="rId5"/>
    <p:sldId id="262" r:id="rId6"/>
    <p:sldId id="258" r:id="rId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BBDF1D-CBD0-4C6F-860B-64F777612F25}" v="27" dt="2024-11-06T21:17:39.7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40" autoAdjust="0"/>
    <p:restoredTop sz="94162" autoAdjust="0"/>
  </p:normalViewPr>
  <p:slideViewPr>
    <p:cSldViewPr snapToGrid="0">
      <p:cViewPr varScale="1">
        <p:scale>
          <a:sx n="82" d="100"/>
          <a:sy n="82" d="100"/>
        </p:scale>
        <p:origin x="79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356B90-90DE-AAD9-7413-CE4CE267BF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CA47DD7-EA06-6B67-0B46-DB401A7F5B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E32F33A-F08E-9FC5-37C9-A091BF9F3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EA9B3-9FB1-4477-B396-E8E61D3D9FEC}" type="datetimeFigureOut">
              <a:rPr lang="es-CO" smtClean="0"/>
              <a:t>6/11/2024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7F1E64E-1340-AD9D-6690-5E4E53C2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8B73BF-C78A-FAA4-8230-7C1C78ECC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3B5EA-E3E3-4248-AEB0-187299A584A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77699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D52F5A-CA66-F059-073F-6D9A1C4C3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8B31F4D-A310-9673-49BA-6AD1B86B51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2E636E-5BB3-361D-CEF2-4517D0AD5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EA9B3-9FB1-4477-B396-E8E61D3D9FEC}" type="datetimeFigureOut">
              <a:rPr lang="es-CO" smtClean="0"/>
              <a:t>6/11/2024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171C9DF-AC86-FA28-E53D-37FEF42C6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8EFF7E6-7BD0-357C-0D7E-E6000059B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3B5EA-E3E3-4248-AEB0-187299A584A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0472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8EFCF7B-AF1D-91D4-BEEA-09B9910660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D4CC0A3-44D1-BFEC-2923-E4D2D52201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C151769-C8D0-67B1-AC9B-D636A2099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EA9B3-9FB1-4477-B396-E8E61D3D9FEC}" type="datetimeFigureOut">
              <a:rPr lang="es-CO" smtClean="0"/>
              <a:t>6/11/2024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A30129-6AD8-6E99-0E0C-6649F7BCC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DD39B9-E413-8C14-7DE5-65589450D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3B5EA-E3E3-4248-AEB0-187299A584A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14114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543759-1244-39C7-C7A6-FD7E6857F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140D8B-280D-5388-4207-9518A4B80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AD88F2-BB90-15F1-0645-0EAA2E035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EA9B3-9FB1-4477-B396-E8E61D3D9FEC}" type="datetimeFigureOut">
              <a:rPr lang="es-CO" smtClean="0"/>
              <a:t>6/11/2024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234A457-893C-4CAA-C77F-4B656C5E5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12D6CA5-7E5C-E0F2-C2E8-5892F5CF7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3B5EA-E3E3-4248-AEB0-187299A584A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6016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D5374A-24D1-488C-AD99-657F533CD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1B053D4-7026-D4BB-E231-6CFED4EF5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8A5B6E-14D2-7D63-5937-A54AB4E88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EA9B3-9FB1-4477-B396-E8E61D3D9FEC}" type="datetimeFigureOut">
              <a:rPr lang="es-CO" smtClean="0"/>
              <a:t>6/11/2024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87F420-8797-5731-66F8-518398C4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B3E50F9-3053-3004-FA6D-A1B4F945E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3B5EA-E3E3-4248-AEB0-187299A584A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640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AA962D-7AC5-81E2-0D10-E644A0315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AE2A4D-CCBD-35BD-40DF-28C8883FD2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33C947-D9A5-38E2-892B-79DCD090C5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631F79A-E109-7EA9-55F0-474536D92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EA9B3-9FB1-4477-B396-E8E61D3D9FEC}" type="datetimeFigureOut">
              <a:rPr lang="es-CO" smtClean="0"/>
              <a:t>6/11/2024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84B87FA-9C3E-F178-B559-28DC02CEA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3973911-08BC-0425-EDA7-EB0B9ED7F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3B5EA-E3E3-4248-AEB0-187299A584A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70640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91C695-951B-A25E-D123-0BF4DB9E4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F5144B-94CC-65BC-9B77-2166CBB91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BC55BB3-9B90-918C-A0AB-BB1630CA12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09D0889-BE13-E477-4A08-9360CFE4C0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B0C22A1-8107-6BDC-3522-13E780692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C637D58-2E5D-5386-1EA1-7967F2EE0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EA9B3-9FB1-4477-B396-E8E61D3D9FEC}" type="datetimeFigureOut">
              <a:rPr lang="es-CO" smtClean="0"/>
              <a:t>6/11/2024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F57A00C-3CBE-191E-D502-A023D7386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A7190AF-C19D-4ABF-ECE9-60E358565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3B5EA-E3E3-4248-AEB0-187299A584A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1295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1110A7-24EA-94BA-CF80-A6A39BAEC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886FBDF-ACB2-6460-6EED-CC9129A47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EA9B3-9FB1-4477-B396-E8E61D3D9FEC}" type="datetimeFigureOut">
              <a:rPr lang="es-CO" smtClean="0"/>
              <a:t>6/11/2024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8001AB2-7DD5-546F-6FB8-08448C3A8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1F34F5E-0A61-FBB5-BF5D-33B398E53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3B5EA-E3E3-4248-AEB0-187299A584A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29820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B8F5228-31E6-EAAA-94E4-DA4470684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EA9B3-9FB1-4477-B396-E8E61D3D9FEC}" type="datetimeFigureOut">
              <a:rPr lang="es-CO" smtClean="0"/>
              <a:t>6/11/2024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5166C7F-FC11-6978-1EEB-A8C2280CE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16B4E3-E812-5110-37B6-800A1F8B9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3B5EA-E3E3-4248-AEB0-187299A584A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79894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5FAA67-CAFA-4120-D349-12B2F02C8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78C62E-0F07-752E-B15C-2DC8ACA3A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603499C-EF04-869D-4E2E-C6A04CBDE0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FA3AA34-926B-25D8-F164-5BFF118B8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EA9B3-9FB1-4477-B396-E8E61D3D9FEC}" type="datetimeFigureOut">
              <a:rPr lang="es-CO" smtClean="0"/>
              <a:t>6/11/2024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0144713-5FFB-DA28-DBCF-56AF96C6A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78F40D0-5F16-FEE5-A1EA-2F9BAE5DC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3B5EA-E3E3-4248-AEB0-187299A584A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44859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6A3FFA-B81E-1AFB-50C4-0D027534A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9AEBE80-69FA-0AFB-BC15-A686919486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5B54D85-C69E-2A13-4A88-7FA0F8EB73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5DE0200-04BD-31DF-FC7F-F3E117FC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EA9B3-9FB1-4477-B396-E8E61D3D9FEC}" type="datetimeFigureOut">
              <a:rPr lang="es-CO" smtClean="0"/>
              <a:t>6/11/2024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03F4996-38BF-3CB3-1B7D-5D38EBC8F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E97F961-BDC4-B2CA-E11A-628B533CF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3B5EA-E3E3-4248-AEB0-187299A584A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66832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EFD790B-B2BC-5BF9-0C4C-2DAC455E1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BE75D5E-E141-BEC0-DCE8-9107FBDAB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5CE44A-35A6-FFD3-BAAF-5867EE6D80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CEA9B3-9FB1-4477-B396-E8E61D3D9FEC}" type="datetimeFigureOut">
              <a:rPr lang="es-CO" smtClean="0"/>
              <a:t>6/11/2024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9B4F4F-5CC9-6908-9633-361B7ED869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E0461E-AD9E-EE31-3C83-74AD7638A6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93B5EA-E3E3-4248-AEB0-187299A584A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94955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media" Target="../media/media2.mp4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jpeg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1.png"/><Relationship Id="rId4" Type="http://schemas.openxmlformats.org/officeDocument/2006/relationships/video" Target="../media/media2.mp4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 descr="Charla sobre visión estratégica para corporaciones">
            <a:extLst>
              <a:ext uri="{FF2B5EF4-FFF2-40B4-BE49-F238E27FC236}">
                <a16:creationId xmlns:a16="http://schemas.microsoft.com/office/drawing/2014/main" id="{09C9E3C1-B8D1-6741-5495-3863B720C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333341"/>
            <a:ext cx="4156363" cy="224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Charla sobre visión estratégica para corporaciones">
            <a:extLst>
              <a:ext uri="{FF2B5EF4-FFF2-40B4-BE49-F238E27FC236}">
                <a16:creationId xmlns:a16="http://schemas.microsoft.com/office/drawing/2014/main" id="{462CA09A-C81C-4BD7-4EE8-6DD22ED1E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744691" y="4475433"/>
            <a:ext cx="4156363" cy="224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1A1BCA2F-FC7B-9234-0FCB-AAD8A2CA4F7D}"/>
              </a:ext>
            </a:extLst>
          </p:cNvPr>
          <p:cNvSpPr/>
          <p:nvPr/>
        </p:nvSpPr>
        <p:spPr>
          <a:xfrm>
            <a:off x="3057392" y="4811705"/>
            <a:ext cx="1742402" cy="1852571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81D576FC-6530-FDE9-5913-52551D6E70A4}"/>
              </a:ext>
            </a:extLst>
          </p:cNvPr>
          <p:cNvSpPr/>
          <p:nvPr/>
        </p:nvSpPr>
        <p:spPr>
          <a:xfrm>
            <a:off x="5598860" y="4811704"/>
            <a:ext cx="1742402" cy="1852571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F4C94689-FD05-4D0E-C699-5486D92DB0AD}"/>
              </a:ext>
            </a:extLst>
          </p:cNvPr>
          <p:cNvSpPr/>
          <p:nvPr/>
        </p:nvSpPr>
        <p:spPr>
          <a:xfrm>
            <a:off x="614999" y="4811703"/>
            <a:ext cx="1725246" cy="1852571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8AE2F9C9-4997-89D2-E5EF-AF00168CFB1C}"/>
              </a:ext>
            </a:extLst>
          </p:cNvPr>
          <p:cNvSpPr/>
          <p:nvPr/>
        </p:nvSpPr>
        <p:spPr>
          <a:xfrm>
            <a:off x="644118" y="2522183"/>
            <a:ext cx="1725244" cy="1852571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23A7E273-749E-3886-2D0F-0D461337305C}"/>
              </a:ext>
            </a:extLst>
          </p:cNvPr>
          <p:cNvSpPr/>
          <p:nvPr/>
        </p:nvSpPr>
        <p:spPr>
          <a:xfrm>
            <a:off x="2950429" y="2447950"/>
            <a:ext cx="1725245" cy="1852571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8F7FCA2B-8F4F-53E8-6667-3A50E606AEAF}"/>
              </a:ext>
            </a:extLst>
          </p:cNvPr>
          <p:cNvSpPr/>
          <p:nvPr/>
        </p:nvSpPr>
        <p:spPr>
          <a:xfrm>
            <a:off x="5512211" y="2447950"/>
            <a:ext cx="1742402" cy="1852571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52455A3-2057-5116-CC82-E013B66DC138}"/>
              </a:ext>
            </a:extLst>
          </p:cNvPr>
          <p:cNvSpPr txBox="1"/>
          <p:nvPr/>
        </p:nvSpPr>
        <p:spPr>
          <a:xfrm>
            <a:off x="7041397" y="547968"/>
            <a:ext cx="396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TITAN QR </a:t>
            </a:r>
            <a:endParaRPr lang="es-CO" sz="60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21" name="Imagen 20" descr="Hombre con camisa negra&#10;&#10;Descripción generada automáticamente">
            <a:extLst>
              <a:ext uri="{FF2B5EF4-FFF2-40B4-BE49-F238E27FC236}">
                <a16:creationId xmlns:a16="http://schemas.microsoft.com/office/drawing/2014/main" id="{EC4536AD-5435-5377-BBC3-6FF11AAAD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546" y="4811704"/>
            <a:ext cx="1725247" cy="185257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Imagen 22" descr="Un hombre posa de frente&#10;&#10;Descripción generada automáticamente">
            <a:extLst>
              <a:ext uri="{FF2B5EF4-FFF2-40B4-BE49-F238E27FC236}">
                <a16:creationId xmlns:a16="http://schemas.microsoft.com/office/drawing/2014/main" id="{39AC1B2B-6FF5-D786-B85D-F328F66818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17" y="4811703"/>
            <a:ext cx="1696127" cy="18525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Imagen 24" descr="Un hombre con un pez en la mano&#10;&#10;Descripción generada automáticamente con confianza media">
            <a:extLst>
              <a:ext uri="{FF2B5EF4-FFF2-40B4-BE49-F238E27FC236}">
                <a16:creationId xmlns:a16="http://schemas.microsoft.com/office/drawing/2014/main" id="{63E85F4E-023F-6F61-A759-6544CC9EC1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81" b="45567"/>
          <a:stretch/>
        </p:blipFill>
        <p:spPr>
          <a:xfrm>
            <a:off x="644116" y="2522182"/>
            <a:ext cx="1725245" cy="18525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9" name="Imagen 28" descr="Una mujer con el cabello largo&#10;&#10;Descripción generada automáticamente">
            <a:extLst>
              <a:ext uri="{FF2B5EF4-FFF2-40B4-BE49-F238E27FC236}">
                <a16:creationId xmlns:a16="http://schemas.microsoft.com/office/drawing/2014/main" id="{A6484D0D-DE55-A553-E212-F284EE135E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711" y="4811703"/>
            <a:ext cx="1742402" cy="190733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569F059-9D95-6188-D4FF-DBE0EA2075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0429" y="2447948"/>
            <a:ext cx="1725244" cy="1833107"/>
          </a:xfrm>
          <a:prstGeom prst="ellipse">
            <a:avLst/>
          </a:prstGeom>
          <a:ln>
            <a:noFill/>
          </a:ln>
          <a:effectLst/>
        </p:spPr>
      </p:pic>
      <p:pic>
        <p:nvPicPr>
          <p:cNvPr id="4" name="Imagen 3" descr="Una persona sonriendo&#10;&#10;Descripción generada automáticamente">
            <a:extLst>
              <a:ext uri="{FF2B5EF4-FFF2-40B4-BE49-F238E27FC236}">
                <a16:creationId xmlns:a16="http://schemas.microsoft.com/office/drawing/2014/main" id="{4DEC24CC-E6F6-FBB0-8FB1-B41ACA5D1D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5535" y="2532151"/>
            <a:ext cx="1655753" cy="1748904"/>
          </a:xfrm>
          <a:prstGeom prst="ellipse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37853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Smartphone La forma de un teléfono móvil moderno">
            <a:extLst>
              <a:ext uri="{FF2B5EF4-FFF2-40B4-BE49-F238E27FC236}">
                <a16:creationId xmlns:a16="http://schemas.microsoft.com/office/drawing/2014/main" id="{BE9C62B5-5451-B4B9-45BE-B9D0EDBD8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85" t="2989" r="26330" b="4230"/>
          <a:stretch/>
        </p:blipFill>
        <p:spPr bwMode="auto">
          <a:xfrm>
            <a:off x="2328962" y="0"/>
            <a:ext cx="4203326" cy="626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olicitud de trámites digitales Bancolombia para personas naturales y  jurídicas">
            <a:extLst>
              <a:ext uri="{FF2B5EF4-FFF2-40B4-BE49-F238E27FC236}">
                <a16:creationId xmlns:a16="http://schemas.microsoft.com/office/drawing/2014/main" id="{DE43FB2E-180C-64A5-D397-70752960BA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574" b="89894" l="47015" r="98507">
                        <a14:foregroundMark x1="96269" y1="87766" x2="64925" y2="78191"/>
                        <a14:foregroundMark x1="64925" y1="78191" x2="61194" y2="73936"/>
                        <a14:foregroundMark x1="82090" y1="40160" x2="61194" y2="52660"/>
                        <a14:foregroundMark x1="61194" y1="52660" x2="57463" y2="59309"/>
                        <a14:foregroundMark x1="93284" y1="32181" x2="98507" y2="297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31"/>
          <a:stretch/>
        </p:blipFill>
        <p:spPr bwMode="auto">
          <a:xfrm rot="2527472">
            <a:off x="2574789" y="-1252860"/>
            <a:ext cx="620128" cy="287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50B6DB26-77C1-F434-A245-0E2EA6ACF3DA}"/>
              </a:ext>
            </a:extLst>
          </p:cNvPr>
          <p:cNvSpPr txBox="1"/>
          <p:nvPr/>
        </p:nvSpPr>
        <p:spPr>
          <a:xfrm>
            <a:off x="6185456" y="1520411"/>
            <a:ext cx="55855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latin typeface="Batang" panose="02030600000101010101" pitchFamily="18" charset="-127"/>
                <a:ea typeface="Batang" panose="02030600000101010101" pitchFamily="18" charset="-127"/>
                <a:cs typeface="Roboto Condensed" panose="020F0502020204030204" pitchFamily="2" charset="0"/>
              </a:rPr>
              <a:t>¡Habilitamos las transacciones persona a persona y créditos desde Nequi para nuestros clientes!</a:t>
            </a:r>
            <a:endParaRPr lang="es-CO" sz="3600" dirty="0">
              <a:latin typeface="Batang" panose="02030600000101010101" pitchFamily="18" charset="-127"/>
              <a:ea typeface="Batang" panose="02030600000101010101" pitchFamily="18" charset="-127"/>
              <a:cs typeface="Roboto Condensed" panose="020F0502020204030204" pitchFamily="2" charset="0"/>
            </a:endParaRPr>
          </a:p>
        </p:txBody>
      </p:sp>
      <p:pic>
        <p:nvPicPr>
          <p:cNvPr id="25" name="3">
            <a:hlinkClick r:id="" action="ppaction://media"/>
            <a:extLst>
              <a:ext uri="{FF2B5EF4-FFF2-40B4-BE49-F238E27FC236}">
                <a16:creationId xmlns:a16="http://schemas.microsoft.com/office/drawing/2014/main" id="{5EB3A081-FF38-F7B9-BF75-1C8A65E744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957611" y="349622"/>
            <a:ext cx="2838451" cy="5695950"/>
          </a:xfrm>
          <a:prstGeom prst="roundRect">
            <a:avLst>
              <a:gd name="adj" fmla="val 8025"/>
            </a:avLst>
          </a:prstGeom>
        </p:spPr>
      </p:pic>
      <p:pic>
        <p:nvPicPr>
          <p:cNvPr id="29" name="Imagen 28" descr="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B8890836-C0B7-967E-577F-E2ED6B88B2FC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53" y="460561"/>
            <a:ext cx="2635242" cy="5695950"/>
          </a:xfrm>
          <a:prstGeom prst="rect">
            <a:avLst/>
          </a:prstGeom>
        </p:spPr>
      </p:pic>
      <p:pic>
        <p:nvPicPr>
          <p:cNvPr id="30" name="prueba borrado">
            <a:hlinkClick r:id="" action="ppaction://media"/>
            <a:extLst>
              <a:ext uri="{FF2B5EF4-FFF2-40B4-BE49-F238E27FC236}">
                <a16:creationId xmlns:a16="http://schemas.microsoft.com/office/drawing/2014/main" id="{475D0E25-2274-F066-D012-5394A7D746E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957611" y="293419"/>
            <a:ext cx="2838452" cy="5752153"/>
          </a:xfrm>
          <a:prstGeom prst="roundRect">
            <a:avLst>
              <a:gd name="adj" fmla="val 10565"/>
            </a:avLst>
          </a:prstGeom>
        </p:spPr>
      </p:pic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CAD3AD52-AD9A-CC81-F2E8-654A28836DFA}"/>
              </a:ext>
            </a:extLst>
          </p:cNvPr>
          <p:cNvSpPr/>
          <p:nvPr/>
        </p:nvSpPr>
        <p:spPr>
          <a:xfrm>
            <a:off x="5098942" y="5718875"/>
            <a:ext cx="697120" cy="32669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8755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274"/>
    </mc:Choice>
    <mc:Fallback xmlns="">
      <p:transition advTm="342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61823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7067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  <p:bldLst>
      <p:bldP spid="20" grpId="0"/>
    </p:bldLst>
  </p:timing>
  <p:extLst>
    <p:ext uri="{E180D4A7-C9FB-4DFB-919C-405C955672EB}">
      <p14:showEvtLst xmlns:p14="http://schemas.microsoft.com/office/powerpoint/2010/main">
        <p14:playEvt time="3243" objId="6"/>
        <p14:triggerEvt type="onClick" time="3245" objId="6"/>
        <p14:stopEvt time="26892" objId="6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@Bancolombia's video Tweet">
            <a:extLst>
              <a:ext uri="{FF2B5EF4-FFF2-40B4-BE49-F238E27FC236}">
                <a16:creationId xmlns:a16="http://schemas.microsoft.com/office/drawing/2014/main" id="{BBB65FD4-3E77-857E-D387-544612B9C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6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714F26E4-1A9D-85A3-B20A-5F08975F5C9B}"/>
              </a:ext>
            </a:extLst>
          </p:cNvPr>
          <p:cNvSpPr/>
          <p:nvPr/>
        </p:nvSpPr>
        <p:spPr>
          <a:xfrm>
            <a:off x="0" y="1611824"/>
            <a:ext cx="526942" cy="3347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137A199-36DC-1AAA-D19B-B048A855FA14}"/>
              </a:ext>
            </a:extLst>
          </p:cNvPr>
          <p:cNvSpPr txBox="1"/>
          <p:nvPr/>
        </p:nvSpPr>
        <p:spPr>
          <a:xfrm>
            <a:off x="118953" y="874139"/>
            <a:ext cx="46649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latin typeface="Batang" panose="02030600000101010101" pitchFamily="18" charset="-127"/>
                <a:ea typeface="Batang" panose="02030600000101010101" pitchFamily="18" charset="-127"/>
                <a:cs typeface="Roboto Condensed" panose="020F0502020204030204" pitchFamily="2" charset="0"/>
              </a:rPr>
              <a:t>Facilitamos la consulta transaccional P2P </a:t>
            </a:r>
          </a:p>
          <a:p>
            <a:pPr algn="ctr"/>
            <a:r>
              <a:rPr lang="es-ES" sz="3600" dirty="0">
                <a:latin typeface="Batang" panose="02030600000101010101" pitchFamily="18" charset="-127"/>
                <a:ea typeface="Batang" panose="02030600000101010101" pitchFamily="18" charset="-127"/>
                <a:cs typeface="Roboto Condensed" panose="020F0502020204030204" pitchFamily="2" charset="0"/>
              </a:rPr>
              <a:t>desde el gestor transaccional</a:t>
            </a:r>
            <a:endParaRPr lang="es-CO" sz="3600" dirty="0">
              <a:latin typeface="Batang" panose="02030600000101010101" pitchFamily="18" charset="-127"/>
              <a:ea typeface="Batang" panose="02030600000101010101" pitchFamily="18" charset="-127"/>
              <a:cs typeface="Roboto Condensed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59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F09EFA7D-ACD1-B989-646F-2FE8B5A95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326030"/>
            <a:ext cx="2752725" cy="2333625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58A83A1B-BD95-0092-2AC3-C07E429EB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439275" y="4803909"/>
            <a:ext cx="2752725" cy="233362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B1C0912-5AB2-C8A9-8A9E-16D034513BC1}"/>
              </a:ext>
            </a:extLst>
          </p:cNvPr>
          <p:cNvSpPr txBox="1"/>
          <p:nvPr/>
        </p:nvSpPr>
        <p:spPr>
          <a:xfrm>
            <a:off x="8646368" y="2939143"/>
            <a:ext cx="35456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>
                <a:latin typeface="Batang" panose="02030600000101010101" pitchFamily="18" charset="-127"/>
                <a:ea typeface="Batang" panose="02030600000101010101" pitchFamily="18" charset="-127"/>
              </a:rPr>
              <a:t>!Y también lo hicimos para el módulo administrativo¡</a:t>
            </a:r>
          </a:p>
        </p:txBody>
      </p:sp>
    </p:spTree>
    <p:extLst>
      <p:ext uri="{BB962C8B-B14F-4D97-AF65-F5344CB8AC3E}">
        <p14:creationId xmlns:p14="http://schemas.microsoft.com/office/powerpoint/2010/main" val="3244283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Conoce la oferta de tarjetas mastercard - Bancolombia">
            <a:extLst>
              <a:ext uri="{FF2B5EF4-FFF2-40B4-BE49-F238E27FC236}">
                <a16:creationId xmlns:a16="http://schemas.microsoft.com/office/drawing/2014/main" id="{51485876-B75D-96CB-D062-9CA75ECEC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81030" y="-923731"/>
            <a:ext cx="12975041" cy="7781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Smartphone La forma de un teléfono móvil moderno">
            <a:extLst>
              <a:ext uri="{FF2B5EF4-FFF2-40B4-BE49-F238E27FC236}">
                <a16:creationId xmlns:a16="http://schemas.microsoft.com/office/drawing/2014/main" id="{4FF3959C-AB52-9419-6774-6B5E3FDDC4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1" t="5203" r="31417" b="4230"/>
          <a:stretch/>
        </p:blipFill>
        <p:spPr bwMode="auto">
          <a:xfrm>
            <a:off x="1418252" y="961053"/>
            <a:ext cx="3396343" cy="58969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A967151-2328-6AFF-7A7B-D648A8CBD8CB}"/>
              </a:ext>
            </a:extLst>
          </p:cNvPr>
          <p:cNvSpPr txBox="1"/>
          <p:nvPr/>
        </p:nvSpPr>
        <p:spPr>
          <a:xfrm>
            <a:off x="7968343" y="1838131"/>
            <a:ext cx="373224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dirty="0">
                <a:latin typeface="Batang" panose="02030600000101010101" pitchFamily="18" charset="-127"/>
                <a:ea typeface="Batang" panose="02030600000101010101" pitchFamily="18" charset="-127"/>
              </a:rPr>
              <a:t>¡Podrás seguir pagando tu parqueadero en los nuevos QR </a:t>
            </a:r>
            <a:r>
              <a:rPr lang="es-CO" sz="3200" dirty="0" err="1">
                <a:latin typeface="Batang" panose="02030600000101010101" pitchFamily="18" charset="-127"/>
                <a:ea typeface="Batang" panose="02030600000101010101" pitchFamily="18" charset="-127"/>
              </a:rPr>
              <a:t>Emvco</a:t>
            </a:r>
            <a:r>
              <a:rPr lang="es-CO" sz="3200" dirty="0">
                <a:latin typeface="Batang" panose="02030600000101010101" pitchFamily="18" charset="-127"/>
                <a:ea typeface="Batang" panose="02030600000101010101" pitchFamily="18" charset="-127"/>
              </a:rPr>
              <a:t> sin hacer filas!</a:t>
            </a:r>
          </a:p>
        </p:txBody>
      </p:sp>
    </p:spTree>
    <p:extLst>
      <p:ext uri="{BB962C8B-B14F-4D97-AF65-F5344CB8AC3E}">
        <p14:creationId xmlns:p14="http://schemas.microsoft.com/office/powerpoint/2010/main" val="3283017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uadroTexto 19">
            <a:extLst>
              <a:ext uri="{FF2B5EF4-FFF2-40B4-BE49-F238E27FC236}">
                <a16:creationId xmlns:a16="http://schemas.microsoft.com/office/drawing/2014/main" id="{50B6DB26-77C1-F434-A245-0E2EA6ACF3DA}"/>
              </a:ext>
            </a:extLst>
          </p:cNvPr>
          <p:cNvSpPr txBox="1"/>
          <p:nvPr/>
        </p:nvSpPr>
        <p:spPr>
          <a:xfrm>
            <a:off x="263471" y="1828800"/>
            <a:ext cx="36679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latin typeface="Batang" panose="02030600000101010101" pitchFamily="18" charset="-127"/>
                <a:ea typeface="Batang" panose="02030600000101010101" pitchFamily="18" charset="-127"/>
                <a:cs typeface="Roboto Condensed" panose="020F0502020204030204" pitchFamily="2" charset="0"/>
              </a:rPr>
              <a:t>Trabajamos en la conciliación de las transacciones por QR a través de </a:t>
            </a:r>
            <a:r>
              <a:rPr lang="es-ES" sz="3600" dirty="0" err="1">
                <a:latin typeface="Batang" panose="02030600000101010101" pitchFamily="18" charset="-127"/>
                <a:ea typeface="Batang" panose="02030600000101010101" pitchFamily="18" charset="-127"/>
                <a:cs typeface="Roboto Condensed" panose="020F0502020204030204" pitchFamily="2" charset="0"/>
              </a:rPr>
              <a:t>sterling</a:t>
            </a:r>
            <a:r>
              <a:rPr lang="es-ES" sz="3600" dirty="0">
                <a:latin typeface="Batang" panose="02030600000101010101" pitchFamily="18" charset="-127"/>
                <a:ea typeface="Batang" panose="02030600000101010101" pitchFamily="18" charset="-127"/>
                <a:cs typeface="Roboto Condensed" panose="020F0502020204030204" pitchFamily="2" charset="0"/>
              </a:rPr>
              <a:t> hacia </a:t>
            </a:r>
            <a:r>
              <a:rPr lang="es-ES" sz="3600" dirty="0" err="1">
                <a:latin typeface="Batang" panose="02030600000101010101" pitchFamily="18" charset="-127"/>
                <a:ea typeface="Batang" panose="02030600000101010101" pitchFamily="18" charset="-127"/>
                <a:cs typeface="Roboto Condensed" panose="020F0502020204030204" pitchFamily="2" charset="0"/>
              </a:rPr>
              <a:t>simetrik</a:t>
            </a:r>
            <a:r>
              <a:rPr lang="es-ES" sz="3600" dirty="0">
                <a:latin typeface="Batang" panose="02030600000101010101" pitchFamily="18" charset="-127"/>
                <a:ea typeface="Batang" panose="02030600000101010101" pitchFamily="18" charset="-127"/>
                <a:cs typeface="Roboto Condensed" panose="020F0502020204030204" pitchFamily="2" charset="0"/>
              </a:rPr>
              <a:t> </a:t>
            </a:r>
            <a:endParaRPr lang="es-CO" sz="3600" dirty="0">
              <a:latin typeface="Batang" panose="02030600000101010101" pitchFamily="18" charset="-127"/>
              <a:ea typeface="Batang" panose="02030600000101010101" pitchFamily="18" charset="-127"/>
              <a:cs typeface="Roboto Condensed" panose="020F0502020204030204" pitchFamily="2" charset="0"/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4B575BFE-5334-7EEC-40F5-7E21CBC0B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1" y="2"/>
            <a:ext cx="12197715" cy="182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21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4274"/>
    </mc:Choice>
    <mc:Fallback xmlns="">
      <p:transition advTm="342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  <p:extLst>
    <p:ext uri="{E180D4A7-C9FB-4DFB-919C-405C955672EB}">
      <p14:showEvtLst xmlns:p14="http://schemas.microsoft.com/office/powerpoint/2010/main">
        <p14:playEvt time="3243" objId="6"/>
        <p14:triggerEvt type="onClick" time="3245" objId="6"/>
        <p14:stopEvt time="26892" objId="6"/>
      </p14:showEvtLst>
    </p:ext>
  </p:extLs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4467</TotalTime>
  <Words>66</Words>
  <Application>Microsoft Office PowerPoint</Application>
  <PresentationFormat>Panorámica</PresentationFormat>
  <Paragraphs>7</Paragraphs>
  <Slides>6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2" baseType="lpstr">
      <vt:lpstr>Batang</vt:lpstr>
      <vt:lpstr>ADLaM Display</vt:lpstr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Maria Isabel Restrepo Agudelo</dc:creator>
  <cp:lastModifiedBy>Maria Isabel Restrepo Agudelo</cp:lastModifiedBy>
  <cp:revision>2</cp:revision>
  <dcterms:created xsi:type="dcterms:W3CDTF">2024-11-02T22:28:12Z</dcterms:created>
  <dcterms:modified xsi:type="dcterms:W3CDTF">2024-11-07T01:03:31Z</dcterms:modified>
</cp:coreProperties>
</file>